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4" r:id="rId4"/>
    <p:sldId id="269" r:id="rId5"/>
    <p:sldId id="276" r:id="rId6"/>
    <p:sldId id="324" r:id="rId7"/>
    <p:sldId id="325" r:id="rId8"/>
    <p:sldId id="323" r:id="rId9"/>
    <p:sldId id="279" r:id="rId10"/>
    <p:sldId id="280" r:id="rId11"/>
    <p:sldId id="282" r:id="rId12"/>
    <p:sldId id="310" r:id="rId13"/>
    <p:sldId id="287" r:id="rId14"/>
    <p:sldId id="317" r:id="rId15"/>
    <p:sldId id="286" r:id="rId16"/>
    <p:sldId id="319" r:id="rId17"/>
    <p:sldId id="326" r:id="rId18"/>
    <p:sldId id="327" r:id="rId19"/>
    <p:sldId id="321" r:id="rId20"/>
    <p:sldId id="320" r:id="rId21"/>
    <p:sldId id="322" r:id="rId22"/>
    <p:sldId id="294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1" r:id="rId36"/>
    <p:sldId id="312" r:id="rId37"/>
    <p:sldId id="313" r:id="rId38"/>
    <p:sldId id="314" r:id="rId39"/>
    <p:sldId id="315" r:id="rId40"/>
    <p:sldId id="316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8CEC7-19D6-4B17-8ADB-A0E510A27CCD}">
          <p14:sldIdLst>
            <p14:sldId id="256"/>
            <p14:sldId id="257"/>
            <p14:sldId id="274"/>
            <p14:sldId id="269"/>
            <p14:sldId id="276"/>
            <p14:sldId id="324"/>
            <p14:sldId id="325"/>
            <p14:sldId id="323"/>
            <p14:sldId id="279"/>
            <p14:sldId id="280"/>
            <p14:sldId id="282"/>
            <p14:sldId id="310"/>
            <p14:sldId id="287"/>
            <p14:sldId id="317"/>
            <p14:sldId id="286"/>
            <p14:sldId id="319"/>
            <p14:sldId id="326"/>
            <p14:sldId id="327"/>
            <p14:sldId id="321"/>
            <p14:sldId id="320"/>
            <p14:sldId id="322"/>
            <p14:sldId id="294"/>
          </p14:sldIdLst>
        </p14:section>
        <p14:section name="Archive" id="{ACCDA443-0E38-486F-9CA2-3148709FF350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2060" autoAdjust="0"/>
  </p:normalViewPr>
  <p:slideViewPr>
    <p:cSldViewPr>
      <p:cViewPr varScale="1">
        <p:scale>
          <a:sx n="85" d="100"/>
          <a:sy n="85" d="100"/>
        </p:scale>
        <p:origin x="67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26AB4-E524-45E6-9264-7582EE0DE7CD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05CF-A7E5-45F7-AE28-30142FDF5AA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094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55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Hacking is: “The act of engaging in programming in a spirit of </a:t>
            </a:r>
            <a:r>
              <a:rPr lang="en-NZ" b="1" i="1" dirty="0" smtClean="0"/>
              <a:t>playfulness</a:t>
            </a:r>
            <a:r>
              <a:rPr lang="en-NZ" i="1" dirty="0" smtClean="0"/>
              <a:t> and </a:t>
            </a:r>
            <a:r>
              <a:rPr lang="en-NZ" b="1" i="1" dirty="0" smtClean="0"/>
              <a:t>exploration</a:t>
            </a:r>
            <a:r>
              <a:rPr lang="en-NZ" i="1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Hacker is: “A person who enjoys </a:t>
            </a:r>
            <a:r>
              <a:rPr lang="en-NZ" b="1" i="1" dirty="0" smtClean="0"/>
              <a:t>exploring</a:t>
            </a:r>
            <a:r>
              <a:rPr lang="en-NZ" i="1" dirty="0" smtClean="0"/>
              <a:t> the details of programmable systems and </a:t>
            </a:r>
            <a:r>
              <a:rPr lang="en-NZ" b="1" i="1" dirty="0" smtClean="0"/>
              <a:t>stretching</a:t>
            </a:r>
            <a:r>
              <a:rPr lang="en-NZ" i="1" dirty="0" smtClean="0"/>
              <a:t> their capabilities.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“Hacking entails some form of excellence, for example exploring the limits of </a:t>
            </a:r>
            <a:r>
              <a:rPr lang="en-NZ" b="1" i="1" dirty="0" smtClean="0"/>
              <a:t>what is possible</a:t>
            </a:r>
            <a:r>
              <a:rPr lang="en-NZ" i="1" dirty="0" smtClean="0"/>
              <a:t>, thereby doing something exciting and meaningful.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300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85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939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6" y="1131590"/>
            <a:ext cx="7772400" cy="1102519"/>
          </a:xfrm>
        </p:spPr>
        <p:txBody>
          <a:bodyPr>
            <a:normAutofit/>
          </a:bodyPr>
          <a:lstStyle>
            <a:lvl1pPr algn="l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503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2">
                    <a:lumMod val="20000"/>
                    <a:lumOff val="80000"/>
                  </a:schemeClr>
                </a:solidFill>
                <a:latin typeface="Segoe U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84245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82721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2512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0122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9927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3387257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327750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639910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6001547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3954962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55362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0964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2806881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672458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5837937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6798273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2307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40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750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143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343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0965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807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29/10/2014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4186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t>29/10/2014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314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71" r:id="rId11"/>
    <p:sldLayoutId id="2147483669" r:id="rId12"/>
    <p:sldLayoutId id="2147483670" r:id="rId13"/>
    <p:sldLayoutId id="2147483651" r:id="rId14"/>
    <p:sldLayoutId id="2147483660" r:id="rId15"/>
    <p:sldLayoutId id="2147483661" r:id="rId16"/>
    <p:sldLayoutId id="214748366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web-api/" TargetMode="External"/><Relationship Id="rId2" Type="http://schemas.openxmlformats.org/officeDocument/2006/relationships/hyperlink" Target="http://lab.possan.se/thirtif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usic.xbox.com/Develope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Hacking on Azure Websites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283718"/>
            <a:ext cx="6400800" cy="2376264"/>
          </a:xfrm>
        </p:spPr>
        <p:txBody>
          <a:bodyPr>
            <a:normAutofit/>
          </a:bodyPr>
          <a:lstStyle/>
          <a:p>
            <a:pPr algn="l"/>
            <a:r>
              <a:rPr lang="en-NZ" sz="2000" dirty="0"/>
              <a:t>w</a:t>
            </a:r>
            <a:r>
              <a:rPr lang="en-NZ" sz="2000" dirty="0" smtClean="0"/>
              <a:t>ith Node.js and the Spotify Web API</a:t>
            </a:r>
          </a:p>
          <a:p>
            <a:pPr algn="l"/>
            <a:endParaRPr lang="en-NZ" sz="2000" dirty="0" smtClean="0"/>
          </a:p>
          <a:p>
            <a:pPr algn="l"/>
            <a:endParaRPr lang="en-NZ" sz="2000" dirty="0"/>
          </a:p>
          <a:p>
            <a:pPr algn="l"/>
            <a:endParaRPr lang="en-NZ" sz="2000" dirty="0" smtClean="0"/>
          </a:p>
          <a:p>
            <a:pPr algn="l"/>
            <a:endParaRPr lang="en-NZ" sz="2000" dirty="0" smtClean="0"/>
          </a:p>
          <a:p>
            <a:pPr algn="l"/>
            <a:r>
              <a:rPr lang="en-NZ" sz="2000" dirty="0" smtClean="0"/>
              <a:t>@DanielLarsenNZ</a:t>
            </a:r>
          </a:p>
        </p:txBody>
      </p:sp>
    </p:spTree>
    <p:extLst>
      <p:ext uri="{BB962C8B-B14F-4D97-AF65-F5344CB8AC3E}">
        <p14:creationId xmlns:p14="http://schemas.microsoft.com/office/powerpoint/2010/main" val="26592652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>
              <a:hlinkClick r:id="rId2"/>
            </a:endParaRPr>
          </a:p>
          <a:p>
            <a:r>
              <a:rPr lang="en-NZ" dirty="0">
                <a:hlinkClick r:id="rId3"/>
              </a:rPr>
              <a:t>https://developer.spotify.com/web-api</a:t>
            </a:r>
            <a:r>
              <a:rPr lang="en-NZ" dirty="0" smtClean="0">
                <a:hlinkClick r:id="rId3"/>
              </a:rPr>
              <a:t>/</a:t>
            </a:r>
            <a:r>
              <a:rPr lang="en-NZ" dirty="0" smtClean="0"/>
              <a:t>  </a:t>
            </a:r>
            <a:endParaRPr lang="en-NZ" dirty="0" smtClean="0">
              <a:hlinkClick r:id="rId2"/>
            </a:endParaRPr>
          </a:p>
          <a:p>
            <a:r>
              <a:rPr lang="en-NZ" dirty="0">
                <a:hlinkClick r:id="rId4"/>
              </a:rPr>
              <a:t>http://music.xbox.com/Developer</a:t>
            </a:r>
            <a:endParaRPr lang="en-NZ" dirty="0" smtClean="0">
              <a:hlinkClick r:id="rId2"/>
            </a:endParaRPr>
          </a:p>
          <a:p>
            <a:r>
              <a:rPr lang="en-NZ" dirty="0" smtClean="0">
                <a:hlinkClick r:id="rId2"/>
              </a:rPr>
              <a:t>http</a:t>
            </a:r>
            <a:r>
              <a:rPr lang="en-NZ" dirty="0">
                <a:hlinkClick r:id="rId2"/>
              </a:rPr>
              <a:t>://</a:t>
            </a:r>
            <a:r>
              <a:rPr lang="en-NZ" dirty="0" smtClean="0">
                <a:hlinkClick r:id="rId2"/>
              </a:rPr>
              <a:t>lab.possan.se/thirtify</a:t>
            </a:r>
            <a:endParaRPr lang="en-NZ" dirty="0" smtClean="0"/>
          </a:p>
          <a:p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2837403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sz="4400" dirty="0"/>
              <a:t>http://</a:t>
            </a:r>
            <a:r>
              <a:rPr lang="en-NZ" sz="4400" dirty="0" smtClean="0"/>
              <a:t>jukebox30.azurewebsites.net</a:t>
            </a:r>
            <a:endParaRPr lang="en-NZ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8" y="996574"/>
            <a:ext cx="7694512" cy="43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Feature map</a:t>
            </a:r>
            <a:endParaRPr lang="en-NZ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0190206"/>
              </p:ext>
            </p:extLst>
          </p:nvPr>
        </p:nvGraphicFramePr>
        <p:xfrm>
          <a:off x="457200" y="1200150"/>
          <a:ext cx="8229600" cy="25237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4520"/>
                <a:gridCol w="252028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 smtClean="0"/>
                        <a:t>Feature</a:t>
                      </a:r>
                      <a:endParaRPr lang="en-N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Stories</a:t>
                      </a:r>
                      <a:endParaRPr lang="en-N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</a:tr>
              <a:tr h="712728">
                <a:tc>
                  <a:txBody>
                    <a:bodyPr/>
                    <a:lstStyle/>
                    <a:p>
                      <a:r>
                        <a:rPr lang="en-NZ" dirty="0" smtClean="0"/>
                        <a:t>Jukeboxes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Create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List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Get/View</a:t>
                      </a:r>
                      <a:endParaRPr lang="en-NZ" dirty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r>
                        <a:rPr lang="en-NZ" dirty="0" smtClean="0"/>
                        <a:t>Playlists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Get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Import Tracks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r>
                        <a:rPr lang="en-NZ" dirty="0" smtClean="0"/>
                        <a:t>Player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Start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Stop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View</a:t>
                      </a:r>
                      <a:r>
                        <a:rPr lang="en-NZ" baseline="0" dirty="0" smtClean="0"/>
                        <a:t> meta-data</a:t>
                      </a:r>
                      <a:endParaRPr lang="en-NZ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459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78746" y="987574"/>
            <a:ext cx="2277030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Browser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26997" y="987574"/>
            <a:ext cx="2057371" cy="26404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Azure Storage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2950723" y="1419622"/>
            <a:ext cx="2277030" cy="352839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Azure Website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2743448" y="987574"/>
            <a:ext cx="2764656" cy="3960440"/>
            <a:chOff x="2743448" y="975370"/>
            <a:chExt cx="2764656" cy="397264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508104" y="975370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43448" y="987574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605392" y="1670031"/>
            <a:ext cx="1630960" cy="54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Angular.js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5826997" y="4011910"/>
            <a:ext cx="2057371" cy="9361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6339021" y="1119386"/>
            <a:ext cx="977116" cy="977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sp>
        <p:nvSpPr>
          <p:cNvPr id="23" name="Rectangle 22"/>
          <p:cNvSpPr/>
          <p:nvPr/>
        </p:nvSpPr>
        <p:spPr>
          <a:xfrm>
            <a:off x="3278108" y="4003943"/>
            <a:ext cx="1632281" cy="4680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WebJob</a:t>
            </a:r>
            <a:r>
              <a:rPr lang="en-NZ" dirty="0"/>
              <a:t>s</a:t>
            </a:r>
            <a:endParaRPr lang="en-NZ" dirty="0" smtClean="0"/>
          </a:p>
        </p:txBody>
      </p:sp>
      <p:sp>
        <p:nvSpPr>
          <p:cNvPr id="29" name="Can 28"/>
          <p:cNvSpPr/>
          <p:nvPr/>
        </p:nvSpPr>
        <p:spPr>
          <a:xfrm>
            <a:off x="6339021" y="2175851"/>
            <a:ext cx="977116" cy="9771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604704" y="1131590"/>
            <a:ext cx="1631647" cy="535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Bootstrap</a:t>
            </a:r>
            <a:endParaRPr lang="en-NZ" dirty="0"/>
          </a:p>
        </p:txBody>
      </p:sp>
      <p:sp>
        <p:nvSpPr>
          <p:cNvPr id="22" name="Rectangle 21"/>
          <p:cNvSpPr/>
          <p:nvPr/>
        </p:nvSpPr>
        <p:spPr>
          <a:xfrm>
            <a:off x="604705" y="2216615"/>
            <a:ext cx="1631647" cy="537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  <a:endParaRPr lang="en-NZ" dirty="0"/>
          </a:p>
        </p:txBody>
      </p:sp>
      <p:sp>
        <p:nvSpPr>
          <p:cNvPr id="26" name="Rectangle 25"/>
          <p:cNvSpPr/>
          <p:nvPr/>
        </p:nvSpPr>
        <p:spPr>
          <a:xfrm>
            <a:off x="3278108" y="3293565"/>
            <a:ext cx="1632281" cy="5275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iisnode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78108" y="2759746"/>
            <a:ext cx="1632281" cy="5373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Node.js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72207" y="2210743"/>
            <a:ext cx="1638182" cy="5490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74227" y="1673482"/>
            <a:ext cx="1638182" cy="5490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express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36350" y="1851670"/>
            <a:ext cx="1041757" cy="136203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22" idx="3"/>
            <a:endCxn id="32" idx="1"/>
          </p:cNvCxnSpPr>
          <p:nvPr/>
        </p:nvCxnSpPr>
        <p:spPr>
          <a:xfrm flipV="1">
            <a:off x="2236352" y="2485274"/>
            <a:ext cx="103585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27" idx="3"/>
            <a:endCxn id="6" idx="1"/>
          </p:cNvCxnSpPr>
          <p:nvPr/>
        </p:nvCxnSpPr>
        <p:spPr>
          <a:xfrm>
            <a:off x="4910389" y="3028406"/>
            <a:ext cx="916608" cy="1451556"/>
          </a:xfrm>
          <a:prstGeom prst="bentConnector3">
            <a:avLst>
              <a:gd name="adj1" fmla="val 7784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7" idx="2"/>
          </p:cNvCxnSpPr>
          <p:nvPr/>
        </p:nvCxnSpPr>
        <p:spPr>
          <a:xfrm flipV="1">
            <a:off x="4918310" y="1607944"/>
            <a:ext cx="1420711" cy="1420461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7" idx="3"/>
            <a:endCxn id="29" idx="2"/>
          </p:cNvCxnSpPr>
          <p:nvPr/>
        </p:nvCxnSpPr>
        <p:spPr>
          <a:xfrm flipV="1">
            <a:off x="4910389" y="2664409"/>
            <a:ext cx="1428632" cy="363997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3" idx="3"/>
            <a:endCxn id="29" idx="2"/>
          </p:cNvCxnSpPr>
          <p:nvPr/>
        </p:nvCxnSpPr>
        <p:spPr>
          <a:xfrm flipV="1">
            <a:off x="4910389" y="2664409"/>
            <a:ext cx="1428632" cy="1573560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3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i="1" dirty="0" smtClean="0"/>
              <a:t>(The new) </a:t>
            </a:r>
            <a:r>
              <a:rPr lang="en-NZ" dirty="0" smtClean="0"/>
              <a:t>Azure Portal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Streaming </a:t>
            </a:r>
            <a:r>
              <a:rPr lang="en-NZ" dirty="0" smtClean="0"/>
              <a:t>logs</a:t>
            </a:r>
            <a:endParaRPr lang="en-NZ" dirty="0"/>
          </a:p>
          <a:p>
            <a:r>
              <a:rPr lang="en-NZ" smtClean="0"/>
              <a:t>Monaco</a:t>
            </a:r>
            <a:endParaRPr lang="en-NZ" dirty="0" smtClean="0"/>
          </a:p>
          <a:p>
            <a:r>
              <a:rPr lang="en-NZ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200150"/>
            <a:ext cx="5256584" cy="34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75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smtClean="0"/>
              <a:t>Azure Queue Storage, WebJobs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19704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5220072" y="1131591"/>
            <a:ext cx="1608595" cy="17281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Message Queue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67744" y="1131590"/>
            <a:ext cx="1608595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API has most </a:t>
            </a:r>
            <a:r>
              <a:rPr lang="en-NZ" i="1" dirty="0" smtClean="0"/>
              <a:t>contention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12305208" y="987574"/>
            <a:ext cx="0" cy="3948273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Queue pattern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5601724" y="1275606"/>
            <a:ext cx="823246" cy="82324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Queue Storage</a:t>
            </a:r>
            <a:endParaRPr lang="en-NZ" sz="1400" dirty="0"/>
          </a:p>
        </p:txBody>
      </p:sp>
      <p:sp>
        <p:nvSpPr>
          <p:cNvPr id="29" name="Can 28"/>
          <p:cNvSpPr/>
          <p:nvPr/>
        </p:nvSpPr>
        <p:spPr>
          <a:xfrm>
            <a:off x="2583483" y="3867894"/>
            <a:ext cx="977116" cy="9771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7236296" y="4085918"/>
            <a:ext cx="1631647" cy="5359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API</a:t>
            </a:r>
            <a:endParaRPr lang="en-NZ" dirty="0"/>
          </a:p>
        </p:txBody>
      </p:sp>
      <p:sp>
        <p:nvSpPr>
          <p:cNvPr id="34" name="Rectangle 33"/>
          <p:cNvSpPr/>
          <p:nvPr/>
        </p:nvSpPr>
        <p:spPr>
          <a:xfrm>
            <a:off x="2467448" y="1353783"/>
            <a:ext cx="1240456" cy="92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Node.js + express</a:t>
            </a:r>
          </a:p>
        </p:txBody>
      </p:sp>
      <p:cxnSp>
        <p:nvCxnSpPr>
          <p:cNvPr id="39" name="Elbow Connector 38"/>
          <p:cNvCxnSpPr>
            <a:stCxn id="29" idx="1"/>
            <a:endCxn id="33" idx="2"/>
          </p:cNvCxnSpPr>
          <p:nvPr/>
        </p:nvCxnSpPr>
        <p:spPr>
          <a:xfrm rot="5400000" flipH="1" flipV="1">
            <a:off x="2856885" y="3652738"/>
            <a:ext cx="430313" cy="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Striped Right Arrow 35"/>
          <p:cNvSpPr/>
          <p:nvPr/>
        </p:nvSpPr>
        <p:spPr>
          <a:xfrm>
            <a:off x="284517" y="1419622"/>
            <a:ext cx="2055325" cy="1853553"/>
          </a:xfrm>
          <a:prstGeom prst="stripedRightArrow">
            <a:avLst>
              <a:gd name="adj1" fmla="val 66275"/>
              <a:gd name="adj2" fmla="val 50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UI clients demand </a:t>
            </a:r>
            <a:r>
              <a:rPr lang="en-NZ" sz="1400" i="1" dirty="0" smtClean="0"/>
              <a:t>quick response</a:t>
            </a:r>
            <a:endParaRPr lang="en-NZ" sz="1400" i="1" dirty="0"/>
          </a:p>
        </p:txBody>
      </p:sp>
      <p:sp>
        <p:nvSpPr>
          <p:cNvPr id="13" name="Striped Right Arrow 12"/>
          <p:cNvSpPr/>
          <p:nvPr/>
        </p:nvSpPr>
        <p:spPr>
          <a:xfrm>
            <a:off x="3940336" y="1273028"/>
            <a:ext cx="1209388" cy="1091444"/>
          </a:xfrm>
          <a:prstGeom prst="stripedRightArrow">
            <a:avLst>
              <a:gd name="adj1" fmla="val 70945"/>
              <a:gd name="adj2" fmla="val 346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Enqueue</a:t>
            </a:r>
            <a:r>
              <a:rPr lang="en-NZ" sz="1100" dirty="0" smtClean="0"/>
              <a:t> is </a:t>
            </a:r>
            <a:r>
              <a:rPr lang="en-NZ" sz="1100" i="1" dirty="0" smtClean="0"/>
              <a:t>fast</a:t>
            </a:r>
            <a:endParaRPr lang="en-NZ" sz="1100" i="1" dirty="0"/>
          </a:p>
        </p:txBody>
      </p:sp>
      <p:sp>
        <p:nvSpPr>
          <p:cNvPr id="40" name="Rectangle 39"/>
          <p:cNvSpPr/>
          <p:nvPr/>
        </p:nvSpPr>
        <p:spPr>
          <a:xfrm>
            <a:off x="5220072" y="3867894"/>
            <a:ext cx="1608595" cy="112735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err="1" smtClean="0"/>
              <a:t>WebJob</a:t>
            </a:r>
            <a:endParaRPr lang="en-NZ" i="1" dirty="0" smtClean="0"/>
          </a:p>
        </p:txBody>
      </p:sp>
      <p:sp>
        <p:nvSpPr>
          <p:cNvPr id="15" name="Down Arrow 14"/>
          <p:cNvSpPr/>
          <p:nvPr/>
        </p:nvSpPr>
        <p:spPr>
          <a:xfrm>
            <a:off x="5373430" y="2935430"/>
            <a:ext cx="1301878" cy="858463"/>
          </a:xfrm>
          <a:prstGeom prst="downArrow">
            <a:avLst>
              <a:gd name="adj1" fmla="val 67559"/>
              <a:gd name="adj2" fmla="val 546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Dequeue</a:t>
            </a:r>
            <a:r>
              <a:rPr lang="en-NZ" sz="1100" dirty="0" smtClean="0"/>
              <a:t> </a:t>
            </a:r>
            <a:br>
              <a:rPr lang="en-NZ" sz="1100" dirty="0" smtClean="0"/>
            </a:br>
            <a:r>
              <a:rPr lang="en-NZ" sz="1100" dirty="0" smtClean="0"/>
              <a:t>&lt; 1 minute</a:t>
            </a:r>
            <a:endParaRPr lang="en-NZ" sz="1100" dirty="0"/>
          </a:p>
        </p:txBody>
      </p:sp>
      <p:sp>
        <p:nvSpPr>
          <p:cNvPr id="42" name="Rectangle 41"/>
          <p:cNvSpPr/>
          <p:nvPr/>
        </p:nvSpPr>
        <p:spPr>
          <a:xfrm>
            <a:off x="5404141" y="4140686"/>
            <a:ext cx="1240456" cy="43204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C# EXE</a:t>
            </a:r>
          </a:p>
        </p:txBody>
      </p:sp>
      <p:cxnSp>
        <p:nvCxnSpPr>
          <p:cNvPr id="43" name="Elbow Connector 42"/>
          <p:cNvCxnSpPr>
            <a:stCxn id="42" idx="1"/>
            <a:endCxn id="29" idx="4"/>
          </p:cNvCxnSpPr>
          <p:nvPr/>
        </p:nvCxnSpPr>
        <p:spPr>
          <a:xfrm rot="10800000">
            <a:off x="3560599" y="4356452"/>
            <a:ext cx="1843542" cy="25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1" idx="1"/>
            <a:endCxn id="42" idx="3"/>
          </p:cNvCxnSpPr>
          <p:nvPr/>
        </p:nvCxnSpPr>
        <p:spPr>
          <a:xfrm rot="10800000" flipV="1">
            <a:off x="6644598" y="4353900"/>
            <a:ext cx="591699" cy="281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63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640"/>
          <a:stretch/>
        </p:blipFill>
        <p:spPr>
          <a:xfrm>
            <a:off x="5580112" y="1039044"/>
            <a:ext cx="5040560" cy="4104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Azure Queue Storage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000" dirty="0" smtClean="0"/>
              <a:t>Simple REST API. </a:t>
            </a:r>
            <a:br>
              <a:rPr lang="en-NZ" sz="2000" dirty="0" smtClean="0"/>
            </a:br>
            <a:r>
              <a:rPr lang="en-NZ" sz="1800" dirty="0" smtClean="0"/>
              <a:t>Libraries </a:t>
            </a:r>
            <a:r>
              <a:rPr lang="en-NZ" sz="1800" dirty="0"/>
              <a:t>for Node.js, .</a:t>
            </a:r>
            <a:r>
              <a:rPr lang="en-NZ" sz="1800" dirty="0" smtClean="0"/>
              <a:t>NET... </a:t>
            </a:r>
          </a:p>
          <a:p>
            <a:r>
              <a:rPr lang="en-NZ" sz="2000" dirty="0" smtClean="0"/>
              <a:t>String message up to 64KB</a:t>
            </a:r>
            <a:r>
              <a:rPr lang="en-NZ" sz="1800" dirty="0"/>
              <a:t>.</a:t>
            </a:r>
            <a:endParaRPr lang="en-NZ" sz="2000" dirty="0" smtClean="0"/>
          </a:p>
          <a:p>
            <a:r>
              <a:rPr lang="en-NZ" sz="2000" dirty="0" smtClean="0"/>
              <a:t>Practically unlimited Queue size</a:t>
            </a:r>
            <a:endParaRPr lang="en-NZ" sz="1600" dirty="0" smtClean="0"/>
          </a:p>
          <a:p>
            <a:r>
              <a:rPr lang="en-NZ" sz="2000" dirty="0" smtClean="0"/>
              <a:t>Geo/Zone/Local redundancy</a:t>
            </a:r>
          </a:p>
          <a:p>
            <a:r>
              <a:rPr lang="en-NZ" sz="2000" dirty="0" smtClean="0"/>
              <a:t>Request to de-queue</a:t>
            </a:r>
          </a:p>
          <a:p>
            <a:r>
              <a:rPr lang="en-NZ" sz="2000" dirty="0" smtClean="0"/>
              <a:t>Cheap</a:t>
            </a:r>
          </a:p>
          <a:p>
            <a:r>
              <a:rPr lang="en-NZ" sz="1400" dirty="0" smtClean="0"/>
              <a:t>Consider Azure </a:t>
            </a:r>
            <a:r>
              <a:rPr lang="en-NZ" sz="1400" dirty="0" err="1" smtClean="0"/>
              <a:t>ServiceBus</a:t>
            </a:r>
            <a:r>
              <a:rPr lang="en-NZ" sz="1400" dirty="0" smtClean="0"/>
              <a:t> if you need </a:t>
            </a:r>
            <a:br>
              <a:rPr lang="en-NZ" sz="1400" dirty="0" smtClean="0"/>
            </a:br>
            <a:r>
              <a:rPr lang="en-NZ" sz="1400" dirty="0" smtClean="0"/>
              <a:t>Instant Notification, </a:t>
            </a:r>
            <a:br>
              <a:rPr lang="en-NZ" sz="1400" dirty="0" smtClean="0"/>
            </a:br>
            <a:r>
              <a:rPr lang="en-NZ" sz="1400" dirty="0" smtClean="0"/>
              <a:t>Guaranteed </a:t>
            </a:r>
            <a:r>
              <a:rPr lang="en-NZ" sz="1400" dirty="0"/>
              <a:t>D</a:t>
            </a:r>
            <a:r>
              <a:rPr lang="en-NZ" sz="1400" dirty="0" smtClean="0"/>
              <a:t>elivery, FIFO, etc.</a:t>
            </a:r>
            <a:endParaRPr lang="en-NZ" sz="1800" dirty="0" smtClean="0"/>
          </a:p>
        </p:txBody>
      </p:sp>
    </p:spTree>
    <p:extLst>
      <p:ext uri="{BB962C8B-B14F-4D97-AF65-F5344CB8AC3E}">
        <p14:creationId xmlns:p14="http://schemas.microsoft.com/office/powerpoint/2010/main" val="31330074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WebJobs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635080" cy="3394472"/>
          </a:xfrm>
        </p:spPr>
        <p:txBody>
          <a:bodyPr>
            <a:normAutofit fontScale="92500" lnSpcReduction="10000"/>
          </a:bodyPr>
          <a:lstStyle/>
          <a:p>
            <a:r>
              <a:rPr lang="en-NZ" dirty="0" smtClean="0"/>
              <a:t>Simple jobs that can run continuously </a:t>
            </a:r>
            <a:br>
              <a:rPr lang="en-NZ" dirty="0" smtClean="0"/>
            </a:br>
            <a:r>
              <a:rPr lang="en-NZ" sz="2200" dirty="0" smtClean="0"/>
              <a:t>or to a schedule.</a:t>
            </a:r>
          </a:p>
          <a:p>
            <a:r>
              <a:rPr lang="en-NZ" dirty="0" smtClean="0"/>
              <a:t>Jobs can be EXEs, .JS </a:t>
            </a:r>
            <a:r>
              <a:rPr lang="en-NZ" sz="2200" dirty="0" smtClean="0"/>
              <a:t>and more.</a:t>
            </a:r>
            <a:endParaRPr lang="en-NZ" dirty="0" smtClean="0"/>
          </a:p>
          <a:p>
            <a:r>
              <a:rPr lang="en-NZ" dirty="0" smtClean="0"/>
              <a:t>Can run in same Azure Website as App</a:t>
            </a:r>
            <a:br>
              <a:rPr lang="en-NZ" dirty="0" smtClean="0"/>
            </a:br>
            <a:r>
              <a:rPr lang="en-NZ" sz="2200" dirty="0" smtClean="0"/>
              <a:t>or in a standalone Azure Website.</a:t>
            </a:r>
          </a:p>
          <a:p>
            <a:r>
              <a:rPr lang="en-NZ" dirty="0" smtClean="0"/>
              <a:t>Continuous requires “Always On”</a:t>
            </a:r>
            <a:br>
              <a:rPr lang="en-NZ" dirty="0" smtClean="0"/>
            </a:br>
            <a:r>
              <a:rPr lang="en-NZ" sz="2200" dirty="0" smtClean="0"/>
              <a:t>requires Basic or Standard plan.</a:t>
            </a:r>
            <a:endParaRPr lang="en-NZ" dirty="0" smtClean="0"/>
          </a:p>
          <a:p>
            <a:r>
              <a:rPr lang="en-NZ" sz="2600" dirty="0" smtClean="0"/>
              <a:t>WebJobs SDK </a:t>
            </a:r>
            <a:r>
              <a:rPr lang="en-NZ" sz="2100" dirty="0" smtClean="0"/>
              <a:t>is a .NET library that simplifies Queue polling, poison message handling, etc.</a:t>
            </a:r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7948"/>
          <a:stretch/>
        </p:blipFill>
        <p:spPr>
          <a:xfrm>
            <a:off x="6948264" y="1059582"/>
            <a:ext cx="2520280" cy="3206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4551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4400" dirty="0" smtClean="0"/>
              <a:t>Azure WebJobs, Queue Storage</a:t>
            </a:r>
            <a:endParaRPr lang="en-NZ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Walkthrough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135652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This talk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Express, Table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955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4000" dirty="0" smtClean="0"/>
              <a:t>Node.js, Express, Table Storage</a:t>
            </a:r>
            <a:endParaRPr lang="en-NZ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Walkthrough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39912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Recapping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Express, Table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2785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Questions?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931790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Daniel Larsen</a:t>
            </a:r>
          </a:p>
          <a:p>
            <a:pPr algn="l"/>
            <a:r>
              <a:rPr lang="en-NZ" sz="2000" dirty="0" smtClean="0"/>
              <a:t>@DanielLarsenNZ</a:t>
            </a:r>
          </a:p>
          <a:p>
            <a:r>
              <a:rPr lang="en-NZ" sz="2000" dirty="0" smtClean="0"/>
              <a:t>https</a:t>
            </a:r>
            <a:r>
              <a:rPr lang="en-NZ" sz="2000" dirty="0"/>
              <a:t>://github.com/DanielLarsenNZ/Hacking-on-Azure</a:t>
            </a:r>
          </a:p>
        </p:txBody>
      </p:sp>
    </p:spTree>
    <p:extLst>
      <p:ext uri="{BB962C8B-B14F-4D97-AF65-F5344CB8AC3E}">
        <p14:creationId xmlns:p14="http://schemas.microsoft.com/office/powerpoint/2010/main" val="2365083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" y="-1594272"/>
            <a:ext cx="9144722" cy="6830318"/>
          </a:xfrm>
        </p:spPr>
      </p:pic>
    </p:spTree>
    <p:extLst>
      <p:ext uri="{BB962C8B-B14F-4D97-AF65-F5344CB8AC3E}">
        <p14:creationId xmlns:p14="http://schemas.microsoft.com/office/powerpoint/2010/main" val="1839524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4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104" y="-411358"/>
            <a:ext cx="10908704" cy="58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519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Contribution addiction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46" y="1046579"/>
            <a:ext cx="9179846" cy="39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4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19137"/>
            <a:ext cx="6912768" cy="5184577"/>
          </a:xfrm>
        </p:spPr>
      </p:pic>
    </p:spTree>
    <p:extLst>
      <p:ext uri="{BB962C8B-B14F-4D97-AF65-F5344CB8AC3E}">
        <p14:creationId xmlns:p14="http://schemas.microsoft.com/office/powerpoint/2010/main" val="278295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1734532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2975578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31521"/>
            <a:ext cx="9217024" cy="6138538"/>
          </a:xfrm>
        </p:spPr>
      </p:pic>
      <p:sp>
        <p:nvSpPr>
          <p:cNvPr id="6" name="TextBox 5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65000"/>
                  </a:schemeClr>
                </a:solidFill>
              </a:rPr>
              <a:t>http://hackakl.org.nz/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-25114"/>
            <a:ext cx="3189040" cy="20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0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i="1" dirty="0" smtClean="0"/>
              <a:t>(This is not a Security talk)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164825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 is exploration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“The </a:t>
            </a:r>
            <a:r>
              <a:rPr lang="en-NZ" i="1" dirty="0"/>
              <a:t>act of engaging in programming in a spirit of </a:t>
            </a:r>
            <a:r>
              <a:rPr lang="en-NZ" b="1" i="1" dirty="0"/>
              <a:t>playfulness</a:t>
            </a:r>
            <a:r>
              <a:rPr lang="en-NZ" i="1" dirty="0"/>
              <a:t> and </a:t>
            </a:r>
            <a:r>
              <a:rPr lang="en-NZ" b="1" i="1" dirty="0"/>
              <a:t>exploration</a:t>
            </a:r>
            <a:r>
              <a:rPr lang="en-NZ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441847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Hacker enjoys exploring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“A </a:t>
            </a:r>
            <a:r>
              <a:rPr lang="en-NZ" i="1" dirty="0"/>
              <a:t>person who enjoys </a:t>
            </a:r>
            <a:r>
              <a:rPr lang="en-NZ" b="1" i="1" dirty="0"/>
              <a:t>exploring</a:t>
            </a:r>
            <a:r>
              <a:rPr lang="en-NZ" i="1" dirty="0"/>
              <a:t> the details of programmable systems and </a:t>
            </a:r>
            <a:r>
              <a:rPr lang="en-NZ" b="1" i="1" dirty="0"/>
              <a:t>stretching</a:t>
            </a:r>
            <a:r>
              <a:rPr lang="en-NZ" i="1" dirty="0"/>
              <a:t> their capabilities</a:t>
            </a:r>
            <a:r>
              <a:rPr lang="en-NZ" i="1" dirty="0" smtClean="0"/>
              <a:t>.</a:t>
            </a:r>
          </a:p>
          <a:p>
            <a:pPr marL="0" indent="0">
              <a:buNone/>
            </a:pPr>
            <a:endParaRPr lang="en-NZ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3903725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possible?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Z" i="1" dirty="0" smtClean="0"/>
              <a:t>“Hacking </a:t>
            </a:r>
            <a:r>
              <a:rPr lang="en-NZ" i="1" dirty="0"/>
              <a:t>entails some form of excellence, for example exploring the limits of </a:t>
            </a:r>
            <a:r>
              <a:rPr lang="en-NZ" b="1" i="1" dirty="0"/>
              <a:t>what is possible</a:t>
            </a:r>
            <a:r>
              <a:rPr lang="en-NZ" i="1" dirty="0"/>
              <a:t>, thereby doing something exciting and meaningful.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1469269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-304245"/>
            <a:ext cx="9865096" cy="55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phase 1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827584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Browser client</a:t>
            </a:r>
            <a:br>
              <a:rPr lang="en-NZ" dirty="0" smtClean="0"/>
            </a:br>
            <a:r>
              <a:rPr lang="en-NZ" dirty="0" smtClean="0"/>
              <a:t>(Angular.js)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63888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Website</a:t>
            </a:r>
          </a:p>
          <a:p>
            <a:pPr algn="ctr"/>
            <a:r>
              <a:rPr lang="en-NZ" dirty="0" smtClean="0"/>
              <a:t>(Node.js)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300192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3959932" y="3291830"/>
            <a:ext cx="1224136" cy="1224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15816" y="2067694"/>
            <a:ext cx="576064" cy="144016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5652120" y="2139702"/>
            <a:ext cx="57606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2000" y="2787774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83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 didn’t talk about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New Relic</a:t>
            </a:r>
          </a:p>
          <a:p>
            <a:r>
              <a:rPr lang="en-NZ" dirty="0" smtClean="0"/>
              <a:t>Newman</a:t>
            </a:r>
          </a:p>
          <a:p>
            <a:r>
              <a:rPr lang="en-NZ" dirty="0" smtClean="0"/>
              <a:t>GitHub deploy</a:t>
            </a:r>
            <a:endParaRPr lang="en-NZ" dirty="0"/>
          </a:p>
          <a:p>
            <a:r>
              <a:rPr lang="en-NZ" dirty="0" smtClean="0"/>
              <a:t>Kudu</a:t>
            </a:r>
          </a:p>
          <a:p>
            <a:r>
              <a:rPr lang="en-NZ" dirty="0"/>
              <a:t>Edge.js</a:t>
            </a:r>
          </a:p>
          <a:p>
            <a:r>
              <a:rPr lang="en-NZ" dirty="0" err="1" smtClean="0"/>
              <a:t>CoreCLR</a:t>
            </a:r>
            <a:r>
              <a:rPr lang="en-NZ" dirty="0"/>
              <a:t>, OWIN, </a:t>
            </a:r>
            <a:r>
              <a:rPr lang="en-NZ" dirty="0" smtClean="0"/>
              <a:t>Density</a:t>
            </a:r>
          </a:p>
          <a:p>
            <a:r>
              <a:rPr lang="en-NZ" dirty="0" smtClean="0"/>
              <a:t>Azure </a:t>
            </a:r>
            <a:r>
              <a:rPr lang="en-NZ" dirty="0"/>
              <a:t>costs</a:t>
            </a:r>
          </a:p>
          <a:p>
            <a:r>
              <a:rPr lang="en-NZ" dirty="0" smtClean="0"/>
              <a:t>Visual </a:t>
            </a:r>
            <a:r>
              <a:rPr lang="en-NZ" dirty="0"/>
              <a:t>Studio </a:t>
            </a:r>
            <a:r>
              <a:rPr lang="en-NZ" dirty="0" smtClean="0"/>
              <a:t>Monaco</a:t>
            </a:r>
          </a:p>
          <a:p>
            <a:r>
              <a:rPr lang="en-NZ" dirty="0" smtClean="0"/>
              <a:t>Lean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69553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9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0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3351323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164555"/>
            <a:ext cx="7128792" cy="5346595"/>
          </a:xfrm>
        </p:spPr>
      </p:pic>
    </p:spTree>
    <p:extLst>
      <p:ext uri="{BB962C8B-B14F-4D97-AF65-F5344CB8AC3E}">
        <p14:creationId xmlns:p14="http://schemas.microsoft.com/office/powerpoint/2010/main" val="1845536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3661284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16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on Azure Websites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2339752" y="1203598"/>
            <a:ext cx="4248472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Azure Website Instance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5776" y="1347614"/>
            <a:ext cx="381642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IIS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1500014"/>
            <a:ext cx="3384376" cy="20078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accent2">
                    <a:lumMod val="50000"/>
                  </a:schemeClr>
                </a:solidFill>
              </a:rPr>
              <a:t>iisnode</a:t>
            </a:r>
            <a:endParaRPr lang="en-NZ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87824" y="1652414"/>
            <a:ext cx="2952328" cy="13513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Node.exe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3131840" y="1809007"/>
            <a:ext cx="1224136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JS</a:t>
            </a:r>
            <a:endParaRPr lang="en-NZ" dirty="0"/>
          </a:p>
        </p:txBody>
      </p:sp>
      <p:sp>
        <p:nvSpPr>
          <p:cNvPr id="9" name="Rectangle 8"/>
          <p:cNvSpPr/>
          <p:nvPr/>
        </p:nvSpPr>
        <p:spPr>
          <a:xfrm>
            <a:off x="4474468" y="1809007"/>
            <a:ext cx="1321668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Modules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30481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in Visual Studio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Visual Studio 2013 Update </a:t>
            </a:r>
            <a:r>
              <a:rPr lang="en-NZ" dirty="0" smtClean="0"/>
              <a:t>3</a:t>
            </a:r>
          </a:p>
          <a:p>
            <a:pPr lvl="1"/>
            <a:r>
              <a:rPr lang="en-NZ" sz="2000" dirty="0" smtClean="0"/>
              <a:t>All editions including Express!</a:t>
            </a:r>
          </a:p>
          <a:p>
            <a:r>
              <a:rPr lang="en-NZ" dirty="0" smtClean="0"/>
              <a:t>Visual Studio 2012 Update 4</a:t>
            </a:r>
          </a:p>
          <a:p>
            <a:pPr lvl="1"/>
            <a:r>
              <a:rPr lang="en-NZ" sz="2000" dirty="0" smtClean="0"/>
              <a:t>Pro edition +</a:t>
            </a:r>
            <a:endParaRPr lang="en-NZ" sz="2000" dirty="0"/>
          </a:p>
          <a:p>
            <a:r>
              <a:rPr lang="en-NZ" dirty="0" smtClean="0">
                <a:solidFill>
                  <a:schemeClr val="accent5">
                    <a:lumMod val="50000"/>
                  </a:schemeClr>
                </a:solidFill>
              </a:rPr>
              <a:t>Web Essentials </a:t>
            </a:r>
            <a:r>
              <a:rPr lang="en-NZ" sz="2000" dirty="0" smtClean="0">
                <a:solidFill>
                  <a:schemeClr val="accent5">
                    <a:lumMod val="50000"/>
                  </a:schemeClr>
                </a:solidFill>
              </a:rPr>
              <a:t>(optional)</a:t>
            </a:r>
            <a:endParaRPr lang="en-NZ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sv-SE" dirty="0" smtClean="0">
                <a:solidFill>
                  <a:schemeClr val="accent5">
                    <a:lumMod val="50000"/>
                  </a:schemeClr>
                </a:solidFill>
              </a:rPr>
              <a:t>Node Tools for Visual Studio (NTVS) </a:t>
            </a:r>
            <a:r>
              <a:rPr lang="sv-SE" sz="2000" dirty="0">
                <a:solidFill>
                  <a:schemeClr val="accent5">
                    <a:lumMod val="50000"/>
                  </a:schemeClr>
                </a:solidFill>
              </a:rPr>
              <a:t>1.0 beta </a:t>
            </a:r>
            <a:r>
              <a:rPr lang="sv-SE" sz="20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endParaRPr lang="en-NZ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06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 + NTVS + Azure Websites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05031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</a:t>
            </a:r>
            <a:r>
              <a:rPr lang="en-NZ" dirty="0" smtClean="0"/>
              <a:t>://developer.spotify.com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63717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dows 8">
  <a:themeElements>
    <a:clrScheme name="Windows 8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Windows 8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dows 8 2013 - Template.potx" id="{38BF6DB2-BFFA-44BA-A80A-F281D03C13AD}" vid="{44AC6546-6FBE-426A-A632-A9D6E1125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</TotalTime>
  <Words>479</Words>
  <Application>Microsoft Office PowerPoint</Application>
  <PresentationFormat>On-screen Show (16:9)</PresentationFormat>
  <Paragraphs>149</Paragraphs>
  <Slides>40</Slides>
  <Notes>4</Notes>
  <HiddenSlides>19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Segoe UI</vt:lpstr>
      <vt:lpstr>Segoe UI Light</vt:lpstr>
      <vt:lpstr>Windows 8</vt:lpstr>
      <vt:lpstr>Hacking on Azure Websites</vt:lpstr>
      <vt:lpstr>This talk</vt:lpstr>
      <vt:lpstr>PowerPoint Presentation</vt:lpstr>
      <vt:lpstr>PowerPoint Presentation</vt:lpstr>
      <vt:lpstr>PowerPoint Presentation</vt:lpstr>
      <vt:lpstr>Node.js on Azure Websites</vt:lpstr>
      <vt:lpstr>Node.js in Visual Studio</vt:lpstr>
      <vt:lpstr>Demo</vt:lpstr>
      <vt:lpstr>Spotify Web API</vt:lpstr>
      <vt:lpstr>Demos</vt:lpstr>
      <vt:lpstr>http://jukebox30.azurewebsites.net</vt:lpstr>
      <vt:lpstr>Feature map</vt:lpstr>
      <vt:lpstr>Architecture</vt:lpstr>
      <vt:lpstr>(The new) Azure Portal</vt:lpstr>
      <vt:lpstr>Azure Queue Storage, WebJobs</vt:lpstr>
      <vt:lpstr>Queue pattern</vt:lpstr>
      <vt:lpstr>Azure Queue Storage</vt:lpstr>
      <vt:lpstr>WebJobs</vt:lpstr>
      <vt:lpstr>Azure WebJobs, Queue Storage</vt:lpstr>
      <vt:lpstr>Node.js, Express, Table Storage</vt:lpstr>
      <vt:lpstr>Recapping</vt:lpstr>
      <vt:lpstr>Questions?</vt:lpstr>
      <vt:lpstr>PowerPoint Presentation</vt:lpstr>
      <vt:lpstr>PowerPoint Presentation</vt:lpstr>
      <vt:lpstr>PowerPoint Presentation</vt:lpstr>
      <vt:lpstr>Contribution addiction</vt:lpstr>
      <vt:lpstr>PowerPoint Presentation</vt:lpstr>
      <vt:lpstr>PowerPoint Presentation</vt:lpstr>
      <vt:lpstr>PowerPoint Presentation</vt:lpstr>
      <vt:lpstr>Hacking</vt:lpstr>
      <vt:lpstr>Hacking is exploration</vt:lpstr>
      <vt:lpstr>Hacker enjoys exploring</vt:lpstr>
      <vt:lpstr>What is possible?</vt:lpstr>
      <vt:lpstr>PowerPoint Presentation</vt:lpstr>
      <vt:lpstr>Architecture phase 1</vt:lpstr>
      <vt:lpstr>What I didn’t talk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on Azure</dc:title>
  <dc:creator>Daniel Larsen</dc:creator>
  <cp:lastModifiedBy>Daniel Larsen</cp:lastModifiedBy>
  <cp:revision>144</cp:revision>
  <dcterms:created xsi:type="dcterms:W3CDTF">2013-09-05T07:40:04Z</dcterms:created>
  <dcterms:modified xsi:type="dcterms:W3CDTF">2014-10-29T04:44:08Z</dcterms:modified>
</cp:coreProperties>
</file>